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23"/>
  </p:notesMasterIdLst>
  <p:handoutMasterIdLst>
    <p:handoutMasterId r:id="rId24"/>
  </p:handoutMasterIdLst>
  <p:sldIdLst>
    <p:sldId id="279" r:id="rId2"/>
    <p:sldId id="258" r:id="rId3"/>
    <p:sldId id="260" r:id="rId4"/>
    <p:sldId id="261" r:id="rId5"/>
    <p:sldId id="294" r:id="rId6"/>
    <p:sldId id="295" r:id="rId7"/>
    <p:sldId id="286" r:id="rId8"/>
    <p:sldId id="292" r:id="rId9"/>
    <p:sldId id="287" r:id="rId10"/>
    <p:sldId id="288" r:id="rId11"/>
    <p:sldId id="289" r:id="rId12"/>
    <p:sldId id="291" r:id="rId13"/>
    <p:sldId id="290" r:id="rId14"/>
    <p:sldId id="283" r:id="rId15"/>
    <p:sldId id="267" r:id="rId16"/>
    <p:sldId id="281" r:id="rId17"/>
    <p:sldId id="282" r:id="rId18"/>
    <p:sldId id="272" r:id="rId19"/>
    <p:sldId id="271" r:id="rId20"/>
    <p:sldId id="275" r:id="rId21"/>
    <p:sldId id="264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C3E6DEB-6101-4177-9703-631DCF9D7189}">
          <p14:sldIdLst>
            <p14:sldId id="279"/>
            <p14:sldId id="258"/>
            <p14:sldId id="260"/>
            <p14:sldId id="261"/>
            <p14:sldId id="294"/>
            <p14:sldId id="295"/>
            <p14:sldId id="286"/>
            <p14:sldId id="292"/>
            <p14:sldId id="287"/>
            <p14:sldId id="288"/>
            <p14:sldId id="289"/>
            <p14:sldId id="291"/>
            <p14:sldId id="290"/>
            <p14:sldId id="283"/>
            <p14:sldId id="267"/>
            <p14:sldId id="281"/>
            <p14:sldId id="282"/>
            <p14:sldId id="272"/>
            <p14:sldId id="271"/>
            <p14:sldId id="275"/>
            <p14:sldId id="26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52122"/>
    <a:srgbClr val="FE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>
        <p:scale>
          <a:sx n="103" d="100"/>
          <a:sy n="103" d="100"/>
        </p:scale>
        <p:origin x="-240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B25C5-7578-4BB0-A64B-460C56928A1E}" type="datetimeFigureOut">
              <a:rPr lang="uk-UA" smtClean="0"/>
              <a:t>01.05.2025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C2322-6972-4806-AD68-58165845C5B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8568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B37E6-F4DB-425D-BB9A-CBDF886A1455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E4CA4-DB7E-4551-9527-514F51E38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075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ru-RU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174D1D4-4C65-437C-ABF0-7C5CECB9CE01}" type="slidenum">
              <a:rPr>
                <a:solidFill>
                  <a:prstClr val="black"/>
                </a:solidFill>
              </a:rPr>
              <a:pPr>
                <a:defRPr/>
              </a:pPr>
              <a:t>1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029E-E3A8-4204-BDEE-0798EB9DD63B}" type="datetimeFigureOut">
              <a:rPr lang="uk-UA" smtClean="0"/>
              <a:t>01.05.2025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4FE4-04C3-4447-A1BC-794AC5E9B3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159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029E-E3A8-4204-BDEE-0798EB9DD63B}" type="datetimeFigureOut">
              <a:rPr lang="uk-UA" smtClean="0"/>
              <a:t>01.05.2025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4FE4-04C3-4447-A1BC-794AC5E9B3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7608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029E-E3A8-4204-BDEE-0798EB9DD63B}" type="datetimeFigureOut">
              <a:rPr lang="uk-UA" smtClean="0"/>
              <a:t>01.05.2025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4FE4-04C3-4447-A1BC-794AC5E9B3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9771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5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54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69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38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12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35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06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029E-E3A8-4204-BDEE-0798EB9DD63B}" type="datetimeFigureOut">
              <a:rPr lang="uk-UA" smtClean="0"/>
              <a:t>01.05.2025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4FE4-04C3-4447-A1BC-794AC5E9B3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3332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uk-UA" smtClean="0">
                <a:solidFill>
                  <a:srgbClr val="E9E5DC"/>
                </a:solidFill>
              </a:rPr>
              <a:t>6/30/2006</a:t>
            </a:r>
            <a:endParaRPr lang="uk-UA">
              <a:solidFill>
                <a:srgbClr val="E9E5D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>
              <a:solidFill>
                <a:srgbClr val="E9E5D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74D455-E026-4CBF-AA23-FA34AD961A39}" type="slidenum">
              <a:rPr lang="uk-UA" smtClean="0">
                <a:solidFill>
                  <a:srgbClr val="E9E5DC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E9E5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33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029E-E3A8-4204-BDEE-0798EB9DD63B}" type="datetimeFigureOut">
              <a:rPr lang="uk-UA" smtClean="0"/>
              <a:t>01.05.2025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4FE4-04C3-4447-A1BC-794AC5E9B3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5447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029E-E3A8-4204-BDEE-0798EB9DD63B}" type="datetimeFigureOut">
              <a:rPr lang="uk-UA" smtClean="0"/>
              <a:t>01.05.2025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4FE4-04C3-4447-A1BC-794AC5E9B3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6568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029E-E3A8-4204-BDEE-0798EB9DD63B}" type="datetimeFigureOut">
              <a:rPr lang="uk-UA" smtClean="0"/>
              <a:t>01.05.2025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4FE4-04C3-4447-A1BC-794AC5E9B3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4308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029E-E3A8-4204-BDEE-0798EB9DD63B}" type="datetimeFigureOut">
              <a:rPr lang="uk-UA" smtClean="0"/>
              <a:t>01.05.2025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4FE4-04C3-4447-A1BC-794AC5E9B3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2114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029E-E3A8-4204-BDEE-0798EB9DD63B}" type="datetimeFigureOut">
              <a:rPr lang="uk-UA" smtClean="0"/>
              <a:t>01.05.2025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4FE4-04C3-4447-A1BC-794AC5E9B3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3574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029E-E3A8-4204-BDEE-0798EB9DD63B}" type="datetimeFigureOut">
              <a:rPr lang="uk-UA" smtClean="0"/>
              <a:t>01.05.2025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4FE4-04C3-4447-A1BC-794AC5E9B3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890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2029E-E3A8-4204-BDEE-0798EB9DD63B}" type="datetimeFigureOut">
              <a:rPr lang="uk-UA" smtClean="0"/>
              <a:t>01.05.2025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D4FE4-04C3-4447-A1BC-794AC5E9B3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422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1" r:id="rId13"/>
    <p:sldLayoutId id="2147483792" r:id="rId14"/>
    <p:sldLayoutId id="2147483661" r:id="rId15"/>
    <p:sldLayoutId id="2147483662" r:id="rId16"/>
    <p:sldLayoutId id="2147483664" r:id="rId17"/>
    <p:sldLayoutId id="2147483667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59FF5"/>
            </a:gs>
            <a:gs pos="64999">
              <a:srgbClr val="000000"/>
            </a:gs>
            <a:gs pos="100000">
              <a:srgbClr val="8C808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 idx="4294967295"/>
          </p:nvPr>
        </p:nvSpPr>
        <p:spPr>
          <a:xfrm>
            <a:off x="1371600" y="1462088"/>
            <a:ext cx="7772400" cy="148113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sz="2700" b="1" dirty="0" err="1" smtClean="0">
                <a:latin typeface="VinnytsiaSerif" panose="00000500000000000000" pitchFamily="2" charset="0"/>
              </a:rPr>
              <a:t>Презентація</a:t>
            </a:r>
            <a:r>
              <a:rPr sz="2700" b="1" dirty="0" smtClean="0">
                <a:latin typeface="VinnytsiaSerif" panose="00000500000000000000" pitchFamily="2" charset="0"/>
              </a:rPr>
              <a:t>  </a:t>
            </a:r>
            <a:r>
              <a:rPr lang="uk-UA" sz="2700" b="1" dirty="0">
                <a:latin typeface="VinnytsiaSerif" panose="00000500000000000000" pitchFamily="2" charset="0"/>
              </a:rPr>
              <a:t>к</a:t>
            </a:r>
            <a:r>
              <a:rPr lang="uk-UA" sz="2700" b="1" dirty="0" smtClean="0">
                <a:latin typeface="VinnytsiaSerif" panose="00000500000000000000" pitchFamily="2" charset="0"/>
              </a:rPr>
              <a:t>омунального підприємства «Ц</a:t>
            </a:r>
            <a:r>
              <a:rPr sz="2700" b="1" dirty="0" err="1" smtClean="0">
                <a:latin typeface="VinnytsiaSerif" panose="00000500000000000000" pitchFamily="2" charset="0"/>
              </a:rPr>
              <a:t>ентральн</a:t>
            </a:r>
            <a:r>
              <a:rPr lang="uk-UA" sz="2700" b="1" dirty="0" err="1" smtClean="0">
                <a:latin typeface="VinnytsiaSerif" panose="00000500000000000000" pitchFamily="2" charset="0"/>
              </a:rPr>
              <a:t>ий</a:t>
            </a:r>
            <a:r>
              <a:rPr sz="2700" b="1" dirty="0" smtClean="0">
                <a:latin typeface="VinnytsiaSerif" panose="00000500000000000000" pitchFamily="2" charset="0"/>
              </a:rPr>
              <a:t> </a:t>
            </a:r>
            <a:r>
              <a:rPr lang="uk-UA" sz="2700" b="1" dirty="0" smtClean="0">
                <a:latin typeface="VinnytsiaSerif" panose="00000500000000000000" pitchFamily="2" charset="0"/>
              </a:rPr>
              <a:t>м</a:t>
            </a:r>
            <a:r>
              <a:rPr sz="2700" b="1" dirty="0" err="1" smtClean="0">
                <a:latin typeface="VinnytsiaSerif" panose="00000500000000000000" pitchFamily="2" charset="0"/>
              </a:rPr>
              <a:t>іськ</a:t>
            </a:r>
            <a:r>
              <a:rPr lang="uk-UA" sz="2700" b="1" dirty="0" err="1" smtClean="0">
                <a:latin typeface="VinnytsiaSerif" panose="00000500000000000000" pitchFamily="2" charset="0"/>
              </a:rPr>
              <a:t>ий</a:t>
            </a:r>
            <a:r>
              <a:rPr sz="2700" b="1" dirty="0" smtClean="0">
                <a:latin typeface="VinnytsiaSerif" panose="00000500000000000000" pitchFamily="2" charset="0"/>
              </a:rPr>
              <a:t>  </a:t>
            </a:r>
            <a:r>
              <a:rPr sz="2700" b="1" dirty="0" err="1" smtClean="0">
                <a:latin typeface="VinnytsiaSerif" panose="00000500000000000000" pitchFamily="2" charset="0"/>
              </a:rPr>
              <a:t>стадіон</a:t>
            </a:r>
            <a:r>
              <a:rPr lang="uk-UA" sz="2700" b="1" dirty="0" smtClean="0">
                <a:latin typeface="VinnytsiaSerif" panose="00000500000000000000" pitchFamily="2" charset="0"/>
              </a:rPr>
              <a:t>"</a:t>
            </a:r>
            <a:r>
              <a:rPr sz="2700" b="1" dirty="0" smtClean="0"/>
              <a:t/>
            </a:r>
            <a:br>
              <a:rPr sz="2700" b="1" dirty="0" smtClean="0"/>
            </a:br>
            <a:r>
              <a:rPr sz="3600" b="1" dirty="0" smtClean="0">
                <a:latin typeface="VinnytsiaSerif" panose="00000500000000000000" pitchFamily="2" charset="0"/>
              </a:rPr>
              <a:t>202</a:t>
            </a:r>
            <a:r>
              <a:rPr lang="uk-UA" sz="3600" b="1" dirty="0" smtClean="0">
                <a:latin typeface="VinnytsiaSerif" panose="00000500000000000000" pitchFamily="2" charset="0"/>
              </a:rPr>
              <a:t>4</a:t>
            </a:r>
            <a:r>
              <a:rPr dirty="0" smtClean="0"/>
              <a:t/>
            </a:r>
            <a:br>
              <a:rPr dirty="0" smtClean="0"/>
            </a:br>
            <a:endParaRPr sz="2400" dirty="0">
              <a:solidFill>
                <a:srgbClr val="659FF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219" name="Rectangle 4"/>
          <p:cNvSpPr>
            <a:spLocks noGrp="1"/>
          </p:cNvSpPr>
          <p:nvPr>
            <p:ph type="body" idx="4294967295"/>
          </p:nvPr>
        </p:nvSpPr>
        <p:spPr>
          <a:xfrm>
            <a:off x="1371600" y="4115594"/>
            <a:ext cx="7772400" cy="788987"/>
          </a:xfrm>
        </p:spPr>
        <p:txBody>
          <a:bodyPr/>
          <a:lstStyle/>
          <a:p>
            <a:pPr marL="203200" indent="0">
              <a:buNone/>
            </a:pPr>
            <a:r>
              <a:rPr altLang="ru-RU" b="1" dirty="0" smtClean="0">
                <a:latin typeface="VinnytsiaSerif" panose="00000500000000000000" pitchFamily="2" charset="0"/>
              </a:rPr>
              <a:t>Головащенко Роман </a:t>
            </a:r>
            <a:r>
              <a:rPr altLang="ru-RU" b="1" dirty="0" err="1" smtClean="0">
                <a:latin typeface="VinnytsiaSerif" panose="00000500000000000000" pitchFamily="2" charset="0"/>
              </a:rPr>
              <a:t>Олександрович</a:t>
            </a:r>
            <a:endParaRPr lang="uk-UA" altLang="ru-RU" b="1" dirty="0" smtClean="0">
              <a:latin typeface="VinnytsiaSerif" panose="00000500000000000000" pitchFamily="2" charset="0"/>
            </a:endParaRPr>
          </a:p>
          <a:p>
            <a:pPr marL="203200" indent="0">
              <a:buNone/>
            </a:pPr>
            <a:r>
              <a:rPr altLang="ru-RU" b="1" dirty="0" smtClean="0">
                <a:latin typeface="VinnytsiaSerif" panose="00000500000000000000" pitchFamily="2" charset="0"/>
              </a:rPr>
              <a:t> </a:t>
            </a:r>
            <a:r>
              <a:rPr altLang="ru-RU" b="1" dirty="0" err="1" smtClean="0">
                <a:latin typeface="VinnytsiaSerif" panose="00000500000000000000" pitchFamily="2" charset="0"/>
              </a:rPr>
              <a:t>директор</a:t>
            </a:r>
            <a:r>
              <a:rPr altLang="ru-RU" b="1" dirty="0" smtClean="0">
                <a:latin typeface="VinnytsiaSerif" panose="00000500000000000000" pitchFamily="2" charset="0"/>
              </a:rPr>
              <a:t> </a:t>
            </a:r>
            <a:r>
              <a:rPr lang="uk-UA" altLang="ru-RU" b="1" dirty="0" smtClean="0">
                <a:latin typeface="VinnytsiaSerif" panose="00000500000000000000" pitchFamily="2" charset="0"/>
              </a:rPr>
              <a:t>КП «ЦМС» </a:t>
            </a:r>
            <a:endParaRPr altLang="ru-RU" b="1" dirty="0" smtClean="0">
              <a:latin typeface="VinnytsiaSerif" panose="00000500000000000000" pitchFamily="2" charset="0"/>
            </a:endParaRPr>
          </a:p>
        </p:txBody>
      </p:sp>
      <p:sp>
        <p:nvSpPr>
          <p:cNvPr id="9220" name="Номер слайда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86600" y="4767263"/>
            <a:ext cx="2057400" cy="274637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0101BD-BFC7-499C-A617-7658BFF49A85}" type="slidenum">
              <a:rPr sz="4000" smtClean="0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sz="4000" smtClean="0">
              <a:solidFill>
                <a:srgbClr val="E9E5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4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23512" y="273052"/>
            <a:ext cx="7145517" cy="1065162"/>
          </a:xfrm>
        </p:spPr>
        <p:txBody>
          <a:bodyPr>
            <a:noAutofit/>
          </a:bodyPr>
          <a:lstStyle/>
          <a:p>
            <a:pPr algn="just"/>
            <a:r>
              <a:rPr lang="uk-UA" sz="1800" b="1" dirty="0" smtClean="0">
                <a:latin typeface="VinnytsiaSerif" panose="00000500000000000000" pitchFamily="2" charset="0"/>
              </a:rPr>
              <a:t>Спортивні </a:t>
            </a:r>
            <a:r>
              <a:rPr lang="uk-UA" sz="1800" b="1" dirty="0">
                <a:latin typeface="VinnytsiaSerif" panose="00000500000000000000" pitchFamily="2" charset="0"/>
              </a:rPr>
              <a:t>зали </a:t>
            </a:r>
            <a:r>
              <a:rPr lang="uk-UA" sz="1800" b="1" dirty="0" smtClean="0">
                <a:latin typeface="VinnytsiaSerif" panose="00000500000000000000" pitchFamily="2" charset="0"/>
              </a:rPr>
              <a:t>забезпечено портативними зарядними станціями та ліхтарями</a:t>
            </a:r>
            <a:endParaRPr lang="uk-UA" sz="1800" b="1" dirty="0">
              <a:latin typeface="VinnytsiaSerif" panose="00000500000000000000" pitchFamily="2" charset="0"/>
            </a:endParaRPr>
          </a:p>
        </p:txBody>
      </p:sp>
      <p:pic>
        <p:nvPicPr>
          <p:cNvPr id="1028" name="Picture 4" descr="F:\Стадион\Звіти міська Рада\Звіт директора_Презентація\Фото для презентації 2024\фото станції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044" y="1663651"/>
            <a:ext cx="1879826" cy="26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Стадион\Звіти міська Рада\Звіт директора_Презентація\Фото для презентації 2024\фото станції_2_image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358" y="1663651"/>
            <a:ext cx="1614394" cy="266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Стадион\Звіти міська Рада\Звіт директора_Презентація\Фото для презентації 2024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773" y="1663651"/>
            <a:ext cx="1887848" cy="26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Стадион\Звіти міська Рада\Звіт директора_Презентація\Фото для презентації 2024\6.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08" y="1663650"/>
            <a:ext cx="1828800" cy="26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74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93306" y="320577"/>
            <a:ext cx="6545262" cy="782638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latin typeface="VinnytsiaSerif" panose="00000500000000000000" pitchFamily="2" charset="0"/>
              </a:rPr>
              <a:t>Для </a:t>
            </a:r>
            <a:r>
              <a:rPr lang="uk-UA" sz="2000" b="1" dirty="0">
                <a:latin typeface="VinnytsiaSerif" panose="00000500000000000000" pitchFamily="2" charset="0"/>
              </a:rPr>
              <a:t>забезпечення безбар</a:t>
            </a:r>
            <a:r>
              <a:rPr lang="en-US" sz="2000" b="1" dirty="0">
                <a:latin typeface="VinnytsiaSerif" panose="00000500000000000000" pitchFamily="2" charset="0"/>
              </a:rPr>
              <a:t>’</a:t>
            </a:r>
            <a:r>
              <a:rPr lang="uk-UA" sz="2000" b="1" dirty="0" smtClean="0">
                <a:latin typeface="VinnytsiaSerif" panose="00000500000000000000" pitchFamily="2" charset="0"/>
              </a:rPr>
              <a:t>єрності встановлено пандуси в спортивних залах</a:t>
            </a:r>
            <a:endParaRPr lang="uk-UA" sz="2000" b="1" dirty="0">
              <a:latin typeface="VinnytsiaSerif" panose="000005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04" y="1148404"/>
            <a:ext cx="2561776" cy="341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933" y="1148404"/>
            <a:ext cx="2561776" cy="341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2943" y="227725"/>
            <a:ext cx="6423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VinnytsiaSerif" panose="00000500000000000000" pitchFamily="2" charset="0"/>
              </a:rPr>
              <a:t>Для </a:t>
            </a:r>
            <a:r>
              <a:rPr lang="uk-UA" b="1" dirty="0">
                <a:latin typeface="VinnytsiaSerif" panose="00000500000000000000" pitchFamily="2" charset="0"/>
              </a:rPr>
              <a:t>підтримки об</a:t>
            </a:r>
            <a:r>
              <a:rPr lang="en-US" b="1" dirty="0">
                <a:latin typeface="VinnytsiaSerif" panose="00000500000000000000" pitchFamily="2" charset="0"/>
              </a:rPr>
              <a:t>’</a:t>
            </a:r>
            <a:r>
              <a:rPr lang="uk-UA" b="1" dirty="0">
                <a:latin typeface="VinnytsiaSerif" panose="00000500000000000000" pitchFamily="2" charset="0"/>
              </a:rPr>
              <a:t>єктів в належному </a:t>
            </a:r>
            <a:r>
              <a:rPr lang="uk-UA" b="1" dirty="0" smtClean="0">
                <a:latin typeface="VinnytsiaSerif" panose="00000500000000000000" pitchFamily="2" charset="0"/>
              </a:rPr>
              <a:t>стані на дитячому та спортивному майданчиках проводились поточні ремонтні роботи</a:t>
            </a:r>
            <a:endParaRPr lang="uk-UA" b="1" dirty="0">
              <a:latin typeface="VinnytsiaSerif" panose="000005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03" y="1465688"/>
            <a:ext cx="1489358" cy="2674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09" y="1119010"/>
            <a:ext cx="2331114" cy="1748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65" y="2999966"/>
            <a:ext cx="2273158" cy="192002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35" y="1119010"/>
            <a:ext cx="2779485" cy="370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91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49026" y="175499"/>
            <a:ext cx="8408608" cy="725487"/>
          </a:xfrm>
        </p:spPr>
        <p:txBody>
          <a:bodyPr>
            <a:normAutofit fontScale="90000"/>
          </a:bodyPr>
          <a:lstStyle/>
          <a:p>
            <a:r>
              <a:rPr lang="uk-UA" sz="2400" b="1" dirty="0" smtClean="0">
                <a:latin typeface="VinnytsiaSerif" panose="00000500000000000000" pitchFamily="2" charset="0"/>
              </a:rPr>
              <a:t>Тричі за рік проведено ярмарку товарів українських виробників та майстер класи для дітей для допомоги закриття потреб ЗСУ</a:t>
            </a:r>
            <a:endParaRPr lang="uk-UA" sz="2400" b="1" dirty="0">
              <a:latin typeface="VinnytsiaSerif" panose="00000500000000000000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180" y="1001984"/>
            <a:ext cx="1430291" cy="226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098" y="1002613"/>
            <a:ext cx="1550381" cy="228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050" y="1001984"/>
            <a:ext cx="1584489" cy="225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77" y="3384874"/>
            <a:ext cx="1737353" cy="150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36" y="1002613"/>
            <a:ext cx="1512391" cy="233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02" y="3384873"/>
            <a:ext cx="2319370" cy="152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045" y="3384874"/>
            <a:ext cx="2340147" cy="15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0693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4742" y="147220"/>
            <a:ext cx="8042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VinnytsiaSerif" panose="00000500000000000000" pitchFamily="2" charset="0"/>
                <a:cs typeface="Times New Roman" pitchFamily="18" charset="0"/>
              </a:rPr>
              <a:t>Завдяки ЗСУ в 2024 році </a:t>
            </a:r>
            <a:r>
              <a:rPr lang="ru-RU" sz="2000" b="1" dirty="0" err="1" smtClean="0">
                <a:latin typeface="VinnytsiaSerif" panose="00000500000000000000" pitchFamily="2" charset="0"/>
                <a:cs typeface="Times New Roman" pitchFamily="18" charset="0"/>
              </a:rPr>
              <a:t>тривали</a:t>
            </a:r>
            <a:r>
              <a:rPr lang="ru-RU" sz="2000" b="1" dirty="0" smtClean="0">
                <a:latin typeface="VinnytsiaSerif" panose="00000500000000000000" pitchFamily="2" charset="0"/>
                <a:cs typeface="Times New Roman" pitchFamily="18" charset="0"/>
              </a:rPr>
              <a:t> тренування та проводились  </a:t>
            </a:r>
            <a:r>
              <a:rPr lang="ru-RU" sz="2000" b="1" dirty="0" err="1" smtClean="0">
                <a:latin typeface="VinnytsiaSerif" panose="00000500000000000000" pitchFamily="2" charset="0"/>
                <a:cs typeface="Times New Roman" pitchFamily="18" charset="0"/>
              </a:rPr>
              <a:t>змаганння</a:t>
            </a:r>
            <a:r>
              <a:rPr lang="ru-RU" sz="2000" b="1" dirty="0" smtClean="0">
                <a:latin typeface="VinnytsiaSerif" panose="00000500000000000000" pitchFamily="2" charset="0"/>
                <a:cs typeface="Times New Roman" pitchFamily="18" charset="0"/>
              </a:rPr>
              <a:t> з боксу, боротьби та важкої атлетики </a:t>
            </a:r>
            <a:endParaRPr lang="uk-UA" sz="2000" dirty="0">
              <a:latin typeface="VinnytsiaSerif" panose="00000500000000000000" pitchFamily="2" charset="0"/>
              <a:cs typeface="Times New Roman" pitchFamily="18" charset="0"/>
            </a:endParaRPr>
          </a:p>
        </p:txBody>
      </p:sp>
      <p:sp>
        <p:nvSpPr>
          <p:cNvPr id="3" name="Rectangle 2"/>
          <p:cNvSpPr txBox="1">
            <a:spLocks/>
          </p:cNvSpPr>
          <p:nvPr/>
        </p:nvSpPr>
        <p:spPr>
          <a:xfrm>
            <a:off x="427939" y="1053389"/>
            <a:ext cx="2070201" cy="354055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17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959" y="1053389"/>
            <a:ext cx="2517193" cy="370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32" y="1053390"/>
            <a:ext cx="2469327" cy="182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85" y="2945075"/>
            <a:ext cx="2471674" cy="181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051" y="1062306"/>
            <a:ext cx="2716694" cy="181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620" y="2945075"/>
            <a:ext cx="2661556" cy="181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92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/>
          </p:cNvSpPr>
          <p:nvPr/>
        </p:nvSpPr>
        <p:spPr bwMode="auto">
          <a:xfrm>
            <a:off x="405673" y="136187"/>
            <a:ext cx="7939837" cy="86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latinLnBrk="0" hangingPunct="1">
              <a:spcBef>
                <a:spcPts val="700"/>
              </a:spcBef>
              <a:spcAft>
                <a:spcPct val="0"/>
              </a:spcAft>
              <a:buSzPct val="95000"/>
              <a:buFontTx/>
              <a:buNone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775" indent="-285750" algn="l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"/>
              <a:defRPr kumimoji="0" lang="ru-RU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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3" pitchFamily="18" charset="2"/>
              <a:buChar char=""/>
              <a:defRPr kumimoji="0"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209550" algn="l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itchFamily="18" charset="2"/>
              <a:buChar char=""/>
              <a:defRPr kumimoji="0"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uk-UA" b="1" dirty="0" smtClean="0">
                <a:latin typeface="VinnytsiaSerif" panose="00000500000000000000" pitchFamily="2" charset="0"/>
                <a:cs typeface="Times New Roman" pitchFamily="18" charset="0"/>
              </a:rPr>
              <a:t>На реконструйованому волейбольному майданчику протягом літнього та осіннього сезону займалися мешканці міста, серед яких були і волонтери, і внутрішньо-переміщені особи</a:t>
            </a:r>
          </a:p>
          <a:p>
            <a:pPr algn="just"/>
            <a:endParaRPr lang="uk-UA" sz="18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614" y="1653646"/>
            <a:ext cx="2076507" cy="333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92" y="1653646"/>
            <a:ext cx="1983924" cy="333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210" y="1653646"/>
            <a:ext cx="2047742" cy="333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22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/>
          </p:cNvSpPr>
          <p:nvPr/>
        </p:nvSpPr>
        <p:spPr bwMode="auto">
          <a:xfrm>
            <a:off x="742204" y="297801"/>
            <a:ext cx="7075272" cy="73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latinLnBrk="0" hangingPunct="1">
              <a:spcBef>
                <a:spcPts val="700"/>
              </a:spcBef>
              <a:spcAft>
                <a:spcPct val="0"/>
              </a:spcAft>
              <a:buSzPct val="95000"/>
              <a:buFontTx/>
              <a:buNone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775" indent="-285750" algn="l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"/>
              <a:defRPr kumimoji="0" lang="ru-RU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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3" pitchFamily="18" charset="2"/>
              <a:buChar char=""/>
              <a:defRPr kumimoji="0"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209550" algn="l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itchFamily="18" charset="2"/>
              <a:buChar char=""/>
              <a:defRPr kumimoji="0"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uk-UA" b="1" dirty="0" smtClean="0">
                <a:latin typeface="VinnytsiaSerif" panose="00000500000000000000" pitchFamily="2" charset="0"/>
                <a:cs typeface="Times New Roman" pitchFamily="18" charset="0"/>
              </a:rPr>
              <a:t>З листопада 2022 року по сьогодення в приміщеннях ЦМС для мешканців міста функціонує Пункт незламності 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 descr="D:\Users\User\Desktop\Мои документи\Downloads\IMG_0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43" y="3160349"/>
            <a:ext cx="1355200" cy="18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User\Desktop\Мои документи\Downloads\IMG-20221125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323" y="1306881"/>
            <a:ext cx="2530562" cy="373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User\Desktop\Мои документи\Downloads\IMG-20221125-WA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16" y="1306881"/>
            <a:ext cx="1412186" cy="180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93" y="3160349"/>
            <a:ext cx="1412186" cy="188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43" y="1293137"/>
            <a:ext cx="1355200" cy="181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46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/>
          </p:cNvSpPr>
          <p:nvPr/>
        </p:nvSpPr>
        <p:spPr bwMode="auto">
          <a:xfrm>
            <a:off x="219832" y="142766"/>
            <a:ext cx="6554455" cy="62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latinLnBrk="0" hangingPunct="1">
              <a:spcBef>
                <a:spcPts val="700"/>
              </a:spcBef>
              <a:spcAft>
                <a:spcPct val="0"/>
              </a:spcAft>
              <a:buSzPct val="95000"/>
              <a:buFontTx/>
              <a:buNone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775" indent="-285750" algn="l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"/>
              <a:defRPr kumimoji="0" lang="ru-RU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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3" pitchFamily="18" charset="2"/>
              <a:buChar char=""/>
              <a:defRPr kumimoji="0"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209550" algn="l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itchFamily="18" charset="2"/>
              <a:buChar char=""/>
              <a:defRPr kumimoji="0"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uk-UA" sz="1800" b="1" dirty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Зусиллями працівників підприємства </a:t>
            </a:r>
            <a:r>
              <a:rPr lang="uk-UA" sz="18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п</a:t>
            </a:r>
            <a:r>
              <a:rPr lang="uk-UA" sz="1800" b="1" dirty="0" smtClean="0">
                <a:latin typeface="VinnytsiaSerif" panose="00000500000000000000" pitchFamily="2" charset="0"/>
                <a:cs typeface="Times New Roman" pitchFamily="18" charset="0"/>
              </a:rPr>
              <a:t>роводилася поточна робота по обслуговуванню стадіонів: центрального міського, в </a:t>
            </a:r>
            <a:r>
              <a:rPr lang="uk-UA" sz="1800" b="1" dirty="0" err="1" smtClean="0">
                <a:latin typeface="VinnytsiaSerif" panose="00000500000000000000" pitchFamily="2" charset="0"/>
                <a:cs typeface="Times New Roman" pitchFamily="18" charset="0"/>
              </a:rPr>
              <a:t>смт</a:t>
            </a:r>
            <a:r>
              <a:rPr lang="uk-UA" sz="1800" b="1" dirty="0" smtClean="0">
                <a:latin typeface="VinnytsiaSerif" panose="00000500000000000000" pitchFamily="2" charset="0"/>
                <a:cs typeface="Times New Roman" pitchFamily="18" charset="0"/>
              </a:rPr>
              <a:t>. Десна та по вул. Левка Лук’яненка</a:t>
            </a:r>
          </a:p>
          <a:p>
            <a:pPr>
              <a:buFont typeface="Wingdings" pitchFamily="2" charset="2"/>
              <a:buChar char="§"/>
            </a:pPr>
            <a:endParaRPr lang="uk-UA" sz="18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/>
            <a:r>
              <a:rPr lang="uk-UA" sz="18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2" y="1406054"/>
            <a:ext cx="2640683" cy="177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2" y="3245924"/>
            <a:ext cx="2640682" cy="183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91" y="1384928"/>
            <a:ext cx="1846239" cy="369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2" y="1406054"/>
            <a:ext cx="2047742" cy="367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44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2122" y="66146"/>
            <a:ext cx="5934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VinnytsiaSerif" panose="00000500000000000000" pitchFamily="2" charset="0"/>
                <a:cs typeface="Times New Roman" pitchFamily="18" charset="0"/>
              </a:rPr>
              <a:t>Статистика 2024 року</a:t>
            </a:r>
            <a:endParaRPr lang="uk-UA" sz="3200" b="1" dirty="0">
              <a:latin typeface="VinnytsiaSerif" panose="00000500000000000000" pitchFamily="2" charset="0"/>
              <a:cs typeface="Times New Roman" pitchFamily="18" charset="0"/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193046" y="2889001"/>
            <a:ext cx="2925836" cy="193295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sz="1200" b="1" dirty="0" smtClean="0">
                <a:latin typeface="VinnytsiaSerif" panose="00000500000000000000" pitchFamily="2" charset="0"/>
                <a:cs typeface="Times New Roman" pitchFamily="18" charset="0"/>
              </a:rPr>
              <a:t>Проведено змагань:</a:t>
            </a:r>
          </a:p>
          <a:p>
            <a:pPr lvl="1">
              <a:defRPr/>
            </a:pPr>
            <a:r>
              <a:rPr lang="uk-UA" sz="1200" b="1" dirty="0" smtClean="0">
                <a:latin typeface="VinnytsiaSerif" panose="00000500000000000000" pitchFamily="2" charset="0"/>
                <a:cs typeface="Times New Roman" pitchFamily="18" charset="0"/>
              </a:rPr>
              <a:t>з боротьби – 10 (обласних), 16 (міських) </a:t>
            </a:r>
          </a:p>
          <a:p>
            <a:pPr lvl="1">
              <a:defRPr/>
            </a:pPr>
            <a:r>
              <a:rPr lang="uk-UA" sz="1200" b="1" dirty="0" smtClean="0">
                <a:latin typeface="VinnytsiaSerif" panose="00000500000000000000" pitchFamily="2" charset="0"/>
                <a:cs typeface="Times New Roman" pitchFamily="18" charset="0"/>
              </a:rPr>
              <a:t>з боксу  – 4</a:t>
            </a:r>
          </a:p>
          <a:p>
            <a:pPr>
              <a:defRPr/>
            </a:pPr>
            <a:r>
              <a:rPr lang="uk-UA" sz="1200" b="1" dirty="0" smtClean="0">
                <a:latin typeface="VinnytsiaSerif" panose="00000500000000000000" pitchFamily="2" charset="0"/>
                <a:cs typeface="Times New Roman" pitchFamily="18" charset="0"/>
              </a:rPr>
              <a:t>Учбово-тренувальний процес щоденно з 8-00 до 20-30</a:t>
            </a:r>
          </a:p>
          <a:p>
            <a:pPr>
              <a:defRPr/>
            </a:pPr>
            <a:r>
              <a:rPr lang="uk-UA" sz="1200" b="1" smtClean="0">
                <a:latin typeface="VinnytsiaSerif" panose="00000500000000000000" pitchFamily="2" charset="0"/>
                <a:cs typeface="Times New Roman" pitchFamily="18" charset="0"/>
              </a:rPr>
              <a:t>займається </a:t>
            </a:r>
            <a:r>
              <a:rPr lang="uk-UA" sz="1200" b="1" dirty="0" smtClean="0">
                <a:latin typeface="VinnytsiaSerif" panose="00000500000000000000" pitchFamily="2" charset="0"/>
                <a:cs typeface="Times New Roman" pitchFamily="18" charset="0"/>
              </a:rPr>
              <a:t>близько 250 спортсменів</a:t>
            </a:r>
            <a:endParaRPr lang="uk-UA" sz="1200" b="1" dirty="0">
              <a:latin typeface="VinnytsiaSerif" panose="00000500000000000000" pitchFamily="2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uk-UA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68263" indent="0">
              <a:buFont typeface="Wingdings" pitchFamily="2" charset="2"/>
              <a:buNone/>
              <a:defRPr/>
            </a:pP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616" y="997647"/>
            <a:ext cx="2329555" cy="382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8" y="997646"/>
            <a:ext cx="2403919" cy="180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615" y="3055947"/>
            <a:ext cx="2649011" cy="176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593" y="997646"/>
            <a:ext cx="2837033" cy="189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42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>
          <a:xfrm>
            <a:off x="1284468" y="824386"/>
            <a:ext cx="7778750" cy="357913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В рамках покращення фінансового стану зменшити витрати практично неможливо:</a:t>
            </a:r>
          </a:p>
          <a:p>
            <a:pPr lvl="1">
              <a:buFont typeface="Wingdings" pitchFamily="2" charset="2"/>
              <a:buChar char="§"/>
            </a:pP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Опалювальна площа приміщень  стадіону 4474,7</a:t>
            </a:r>
            <a:r>
              <a:rPr lang="en-US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м</a:t>
            </a:r>
            <a:r>
              <a:rPr lang="uk-UA" sz="1600" b="1" baseline="30000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2</a:t>
            </a: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, проте не всі приміщення, які опалюються, здані в оренду. </a:t>
            </a:r>
          </a:p>
          <a:p>
            <a:pPr lvl="1">
              <a:buFont typeface="Wingdings" pitchFamily="2" charset="2"/>
              <a:buChar char="§"/>
            </a:pP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Комунікації водо-, теплопостачання в зношеному стані, постійно потребують ремонту.</a:t>
            </a:r>
          </a:p>
          <a:p>
            <a:pPr>
              <a:buFont typeface="Wingdings" pitchFamily="2" charset="2"/>
              <a:buChar char="§"/>
            </a:pP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Дохідна частина може бути збільшена за рахунок:</a:t>
            </a:r>
          </a:p>
          <a:p>
            <a:pPr lvl="1">
              <a:buFont typeface="Wingdings" pitchFamily="2" charset="2"/>
              <a:buChar char="§"/>
            </a:pP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Оренд</a:t>
            </a:r>
            <a:r>
              <a:rPr lang="ru-RU" sz="1600" b="1" dirty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и</a:t>
            </a: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футбольного поля професійній команді за ринковими цінами.</a:t>
            </a:r>
          </a:p>
          <a:p>
            <a:pPr lvl="1">
              <a:buFont typeface="Wingdings" pitchFamily="2" charset="2"/>
              <a:buChar char="§"/>
            </a:pP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Реалізації проекту футбольного поля з штучним покриттям.</a:t>
            </a:r>
          </a:p>
          <a:p>
            <a:pPr lvl="1">
              <a:buFont typeface="Wingdings" pitchFamily="2" charset="2"/>
              <a:buChar char="§"/>
            </a:pP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Облаштування дитячого літнього майданчика.</a:t>
            </a:r>
          </a:p>
          <a:p>
            <a:pPr lvl="1">
              <a:buFont typeface="Wingdings" pitchFamily="2" charset="2"/>
              <a:buChar char="§"/>
            </a:pP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Проведення ярмарок, фестивалів, концертів.</a:t>
            </a:r>
          </a:p>
        </p:txBody>
      </p:sp>
      <p:sp>
        <p:nvSpPr>
          <p:cNvPr id="2" name="AutoShape 2" descr="Картинки по запросу &quot;фінансовий аналіз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55991" y="160338"/>
            <a:ext cx="5934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VinnytsiaSerif" panose="00000500000000000000" pitchFamily="2" charset="0"/>
                <a:cs typeface="Times New Roman" pitchFamily="18" charset="0"/>
              </a:rPr>
              <a:t>Статистика 2024 року</a:t>
            </a:r>
            <a:endParaRPr lang="uk-UA" sz="3200" b="1" dirty="0">
              <a:latin typeface="VinnytsiaSerif" panose="000005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35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304" y="589582"/>
            <a:ext cx="593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VinnytsiaSerif" panose="00000500000000000000" pitchFamily="2" charset="0"/>
                <a:cs typeface="Times New Roman" pitchFamily="18" charset="0"/>
              </a:rPr>
              <a:t>Структура презентації</a:t>
            </a:r>
            <a:endParaRPr lang="uk-UA" sz="2800" b="1" dirty="0">
              <a:latin typeface="VinnytsiaSerif" panose="00000500000000000000" pitchFamily="2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2304" y="1457113"/>
            <a:ext cx="5934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VinnytsiaSerif" panose="00000500000000000000" pitchFamily="2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b="1" dirty="0" err="1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Інформаційна</a:t>
            </a:r>
            <a:r>
              <a:rPr lang="ru-RU" sz="24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довідка</a:t>
            </a:r>
            <a:endParaRPr lang="ru-RU" sz="2400" b="1" dirty="0">
              <a:latin typeface="VinnytsiaSerif" panose="00000500000000000000" pitchFamily="2" charset="0"/>
              <a:ea typeface="Verdana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400" b="1" dirty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Звіт</a:t>
            </a:r>
            <a:r>
              <a:rPr lang="ru-RU" sz="2400" b="1" dirty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про </a:t>
            </a:r>
            <a:r>
              <a:rPr lang="ru-RU" sz="2400" b="1" dirty="0" err="1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діяльність</a:t>
            </a:r>
            <a:r>
              <a:rPr lang="ru-RU" sz="2400" b="1" dirty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за 2024 </a:t>
            </a:r>
            <a:r>
              <a:rPr lang="ru-RU" sz="2400" b="1" dirty="0" err="1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рік</a:t>
            </a:r>
            <a:endParaRPr lang="ru-RU" sz="2400" b="1" dirty="0">
              <a:latin typeface="VinnytsiaSerif" panose="00000500000000000000" pitchFamily="2" charset="0"/>
              <a:ea typeface="Verdana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400" b="1" dirty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Статистика </a:t>
            </a:r>
            <a:r>
              <a:rPr lang="ru-RU" sz="24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2024 </a:t>
            </a:r>
            <a:r>
              <a:rPr lang="ru-RU" sz="2400" b="1" dirty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року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Плани</a:t>
            </a:r>
            <a:r>
              <a:rPr lang="ru-RU" sz="24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на </a:t>
            </a:r>
            <a:r>
              <a:rPr lang="ru-RU" sz="24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2025 </a:t>
            </a:r>
            <a:r>
              <a:rPr lang="ru-RU" sz="2400" b="1" dirty="0" err="1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рік</a:t>
            </a:r>
            <a:endParaRPr lang="ru-RU" sz="2400" b="1" dirty="0">
              <a:latin typeface="VinnytsiaSerif" panose="00000500000000000000" pitchFamily="2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1062" y="3852013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  <a:endParaRPr lang="uk-UA" sz="1600" dirty="0">
              <a:solidFill>
                <a:schemeClr val="bg1"/>
              </a:solidFill>
              <a:latin typeface="Vinnytsi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86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2870" y="217110"/>
            <a:ext cx="5934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VinnytsiaSerif" panose="00000500000000000000" pitchFamily="2" charset="0"/>
                <a:cs typeface="Times New Roman" pitchFamily="18" charset="0"/>
              </a:rPr>
              <a:t>Плани</a:t>
            </a:r>
            <a:r>
              <a:rPr lang="ru-RU" sz="3200" b="1" dirty="0" smtClean="0">
                <a:latin typeface="VinnytsiaSerif" panose="00000500000000000000" pitchFamily="2" charset="0"/>
                <a:cs typeface="Times New Roman" pitchFamily="18" charset="0"/>
              </a:rPr>
              <a:t> на 2025 </a:t>
            </a:r>
            <a:r>
              <a:rPr lang="ru-RU" sz="3200" b="1" dirty="0" err="1" smtClean="0">
                <a:latin typeface="VinnytsiaSerif" panose="00000500000000000000" pitchFamily="2" charset="0"/>
                <a:cs typeface="Times New Roman" pitchFamily="18" charset="0"/>
              </a:rPr>
              <a:t>рік</a:t>
            </a:r>
            <a:endParaRPr lang="uk-UA" sz="3200" b="1" dirty="0">
              <a:latin typeface="VinnytsiaSerif" panose="00000500000000000000" pitchFamily="2" charset="0"/>
              <a:cs typeface="Times New Roman" pitchFamily="18" charset="0"/>
            </a:endParaRPr>
          </a:p>
        </p:txBody>
      </p:sp>
      <p:sp>
        <p:nvSpPr>
          <p:cNvPr id="6" name="Объект 6"/>
          <p:cNvSpPr txBox="1">
            <a:spLocks/>
          </p:cNvSpPr>
          <p:nvPr/>
        </p:nvSpPr>
        <p:spPr>
          <a:xfrm>
            <a:off x="1366837" y="1016676"/>
            <a:ext cx="7777163" cy="81444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itchFamily="2" charset="2"/>
              <a:buChar char="§"/>
            </a:pPr>
            <a:r>
              <a:rPr lang="ru-RU" sz="1400" b="1" dirty="0" err="1" smtClean="0">
                <a:latin typeface="VinnytsiaSerif" panose="00000500000000000000" pitchFamily="2" charset="0"/>
                <a:cs typeface="Times New Roman" pitchFamily="18" charset="0"/>
              </a:rPr>
              <a:t>Оновлення</a:t>
            </a:r>
            <a:r>
              <a:rPr lang="ru-RU" sz="1400" b="1" dirty="0" smtClean="0">
                <a:latin typeface="VinnytsiaSerif" panose="00000500000000000000" pitchFamily="2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VinnytsiaSerif" panose="00000500000000000000" pitchFamily="2" charset="0"/>
                <a:cs typeface="Times New Roman" pitchFamily="18" charset="0"/>
              </a:rPr>
              <a:t>матеріально-технічної</a:t>
            </a:r>
            <a:r>
              <a:rPr lang="ru-RU" sz="1400" b="1" dirty="0" smtClean="0">
                <a:latin typeface="VinnytsiaSerif" panose="00000500000000000000" pitchFamily="2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VinnytsiaSerif" panose="00000500000000000000" pitchFamily="2" charset="0"/>
                <a:cs typeface="Times New Roman" pitchFamily="18" charset="0"/>
              </a:rPr>
              <a:t>бази</a:t>
            </a:r>
            <a:r>
              <a:rPr lang="ru-RU" sz="1400" b="1" dirty="0" smtClean="0">
                <a:latin typeface="VinnytsiaSerif" panose="00000500000000000000" pitchFamily="2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§"/>
            </a:pPr>
            <a:r>
              <a:rPr lang="ru-RU" sz="1400" b="1" dirty="0" smtClean="0">
                <a:latin typeface="VinnytsiaSerif" panose="00000500000000000000" pitchFamily="2" charset="0"/>
                <a:cs typeface="Times New Roman" pitchFamily="18" charset="0"/>
              </a:rPr>
              <a:t>Проведення </a:t>
            </a:r>
            <a:r>
              <a:rPr lang="ru-RU" sz="1400" b="1" dirty="0" err="1" smtClean="0">
                <a:latin typeface="VinnytsiaSerif" panose="00000500000000000000" pitchFamily="2" charset="0"/>
                <a:cs typeface="Times New Roman" pitchFamily="18" charset="0"/>
              </a:rPr>
              <a:t>поточних</a:t>
            </a:r>
            <a:r>
              <a:rPr lang="ru-RU" sz="1400" b="1" dirty="0" smtClean="0">
                <a:latin typeface="VinnytsiaSerif" panose="00000500000000000000" pitchFamily="2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VinnytsiaSerif" panose="00000500000000000000" pitchFamily="2" charset="0"/>
                <a:cs typeface="Times New Roman" pitchFamily="18" charset="0"/>
              </a:rPr>
              <a:t>ремонтів</a:t>
            </a:r>
            <a:r>
              <a:rPr lang="ru-RU" sz="1400" b="1" dirty="0" smtClean="0">
                <a:latin typeface="VinnytsiaSerif" panose="00000500000000000000" pitchFamily="2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VinnytsiaSerif" panose="00000500000000000000" pitchFamily="2" charset="0"/>
                <a:cs typeface="Times New Roman" pitchFamily="18" charset="0"/>
              </a:rPr>
              <a:t>спортивних</a:t>
            </a:r>
            <a:r>
              <a:rPr lang="ru-RU" sz="1400" b="1" dirty="0" smtClean="0">
                <a:latin typeface="VinnytsiaSerif" panose="00000500000000000000" pitchFamily="2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VinnytsiaSerif" panose="00000500000000000000" pitchFamily="2" charset="0"/>
                <a:cs typeface="Times New Roman" pitchFamily="18" charset="0"/>
              </a:rPr>
              <a:t>залів</a:t>
            </a:r>
            <a:r>
              <a:rPr lang="ru-RU" sz="1400" b="1" dirty="0" smtClean="0">
                <a:latin typeface="VinnytsiaSerif" panose="00000500000000000000" pitchFamily="2" charset="0"/>
                <a:cs typeface="Times New Roman" pitchFamily="18" charset="0"/>
              </a:rPr>
              <a:t> КП «ЦМС».</a:t>
            </a: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544285" y="1649983"/>
            <a:ext cx="7723952" cy="234246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itchFamily="2" charset="2"/>
              <a:buChar char="§"/>
            </a:pPr>
            <a:r>
              <a:rPr lang="uk-UA" sz="1400" b="1" dirty="0" smtClean="0">
                <a:latin typeface="VinnytsiaSerif" panose="00000500000000000000" pitchFamily="2" charset="0"/>
                <a:cs typeface="Times New Roman" pitchFamily="18" charset="0"/>
              </a:rPr>
              <a:t>Забезпечення здорового способу життя у активній громаді шляхом широкого залучення мешканців міста до участі у спортивних та оздоровчих заходах.</a:t>
            </a:r>
          </a:p>
          <a:p>
            <a:pPr marL="457200" indent="-457200" algn="just">
              <a:buFont typeface="Wingdings" pitchFamily="2" charset="2"/>
              <a:buChar char="§"/>
            </a:pPr>
            <a:r>
              <a:rPr lang="uk-UA" sz="1400" b="1" dirty="0" smtClean="0">
                <a:latin typeface="VinnytsiaSerif" panose="00000500000000000000" pitchFamily="2" charset="0"/>
                <a:cs typeface="Times New Roman" pitchFamily="18" charset="0"/>
              </a:rPr>
              <a:t>Підвищення кваліфікації персоналу.</a:t>
            </a:r>
          </a:p>
          <a:p>
            <a:pPr marL="457200" indent="-457200" algn="just">
              <a:buFont typeface="Wingdings" pitchFamily="2" charset="2"/>
              <a:buChar char="§"/>
            </a:pPr>
            <a:r>
              <a:rPr lang="uk-UA" sz="1400" b="1" dirty="0" smtClean="0">
                <a:latin typeface="VinnytsiaSerif" panose="00000500000000000000" pitchFamily="2" charset="0"/>
                <a:cs typeface="Times New Roman" pitchFamily="18" charset="0"/>
              </a:rPr>
              <a:t>Організація забезпечення навчально-тренувального процесу дитячо-юнацьких спортивних шкіл з різних видів спорту.</a:t>
            </a:r>
          </a:p>
          <a:p>
            <a:pPr marL="457200" indent="-457200" algn="just">
              <a:buFont typeface="Wingdings" pitchFamily="2" charset="2"/>
              <a:buChar char="§"/>
            </a:pPr>
            <a:r>
              <a:rPr lang="uk-UA" sz="1400" b="1" dirty="0" smtClean="0">
                <a:latin typeface="VinnytsiaSerif" panose="00000500000000000000" pitchFamily="2" charset="0"/>
                <a:cs typeface="Times New Roman" pitchFamily="18" charset="0"/>
              </a:rPr>
              <a:t>Підвищення рівня комфорту для спортсменів.</a:t>
            </a:r>
          </a:p>
          <a:p>
            <a:pPr marL="457200" indent="-457200" algn="just">
              <a:buFont typeface="Wingdings" pitchFamily="2" charset="2"/>
              <a:buChar char="§"/>
            </a:pPr>
            <a:r>
              <a:rPr lang="uk-UA" sz="1400" b="1" dirty="0" smtClean="0">
                <a:latin typeface="VinnytsiaSerif" panose="00000500000000000000" pitchFamily="2" charset="0"/>
                <a:cs typeface="Times New Roman" pitchFamily="18" charset="0"/>
              </a:rPr>
              <a:t>Продовжити комплектацію відкритого спортивного майданчика. </a:t>
            </a:r>
          </a:p>
        </p:txBody>
      </p:sp>
    </p:spTree>
    <p:extLst>
      <p:ext uri="{BB962C8B-B14F-4D97-AF65-F5344CB8AC3E}">
        <p14:creationId xmlns:p14="http://schemas.microsoft.com/office/powerpoint/2010/main" val="328196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6732" y="1991167"/>
            <a:ext cx="5311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atin typeface="VinnytsiaSerif" panose="00000500000000000000" pitchFamily="2" charset="0"/>
                <a:cs typeface="Times New Roman" pitchFamily="18" charset="0"/>
              </a:rPr>
              <a:t>ДЯКУЮ</a:t>
            </a:r>
            <a:r>
              <a:rPr lang="en-US" sz="3600" b="1" dirty="0" smtClean="0">
                <a:latin typeface="VinnytsiaSerif" panose="00000500000000000000" pitchFamily="2" charset="0"/>
                <a:cs typeface="Times New Roman" pitchFamily="18" charset="0"/>
              </a:rPr>
              <a:t> </a:t>
            </a:r>
            <a:r>
              <a:rPr lang="uk-UA" sz="3600" b="1" dirty="0" smtClean="0">
                <a:latin typeface="VinnytsiaSerif" panose="00000500000000000000" pitchFamily="2" charset="0"/>
                <a:cs typeface="Times New Roman" pitchFamily="18" charset="0"/>
              </a:rPr>
              <a:t>ЗА УВАГУ!</a:t>
            </a:r>
            <a:endParaRPr lang="uk-UA" sz="3600" b="1" dirty="0">
              <a:latin typeface="VinnytsiaSerif" panose="000005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5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0845" y="111942"/>
            <a:ext cx="593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VinnytsiaSerif" panose="00000500000000000000" pitchFamily="2" charset="0"/>
                <a:cs typeface="Times New Roman" pitchFamily="18" charset="0"/>
              </a:rPr>
              <a:t>Інформаційна довідка</a:t>
            </a:r>
            <a:endParaRPr lang="uk-UA" sz="2800" b="1" dirty="0">
              <a:latin typeface="VinnytsiaSerif" panose="00000500000000000000" pitchFamily="2" charset="0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307975" y="1599505"/>
            <a:ext cx="5236557" cy="296944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uk-UA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Комплекс спортивних споруд  включає: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Центральний міський стадіон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Стадіон по вул. Левка Лук’яненка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Стадіон </a:t>
            </a:r>
            <a:r>
              <a:rPr lang="uk-UA" sz="1600" b="1" dirty="0" err="1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смт</a:t>
            </a: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. Десна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Місткість центрального стадіону – </a:t>
            </a:r>
          </a:p>
          <a:p>
            <a:pPr marL="0" indent="0">
              <a:buNone/>
            </a:pPr>
            <a:r>
              <a:rPr lang="uk-UA" sz="1600" b="1" dirty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   24 000 відвідувачів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Стадіон відкритий для мешканців міста щоденно</a:t>
            </a:r>
            <a:r>
              <a:rPr lang="en-US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uk-UA" sz="1600" b="1" dirty="0" smtClean="0">
                <a:latin typeface="VinnytsiaSerif" panose="00000500000000000000" pitchFamily="2" charset="0"/>
                <a:ea typeface="Verdana" pitchFamily="34" charset="0"/>
                <a:cs typeface="Times New Roman" pitchFamily="18" charset="0"/>
              </a:rPr>
              <a:t>з 8-00 до 21-00, крім неділі</a:t>
            </a:r>
          </a:p>
        </p:txBody>
      </p:sp>
      <p:pic>
        <p:nvPicPr>
          <p:cNvPr id="6" name="Picture 6" descr="C:\Users\Public\Pictures\Sample Pictures\стаді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179" y="807659"/>
            <a:ext cx="2950481" cy="175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Картинки по запросу &quot;бокс центральний міський стадион вінниц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артинки по запросу &quot;бокс центральний міський стадион вінниця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Картинки по запросу &quot;бокс центральний міський стадион вінниця&quot;"/>
          <p:cNvSpPr>
            <a:spLocks noChangeAspect="1" noChangeArrowheads="1"/>
          </p:cNvSpPr>
          <p:nvPr/>
        </p:nvSpPr>
        <p:spPr bwMode="auto">
          <a:xfrm>
            <a:off x="460375" y="0"/>
            <a:ext cx="858070" cy="128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5" descr="D:\PRO\2021\Презентація діяльність за 2020 рік\Фото ЦМС\fcc28d88c11e99c34b19e6df430ac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179" y="2663660"/>
            <a:ext cx="2943136" cy="208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08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5014837" y="3465561"/>
            <a:ext cx="2545691" cy="145495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uk-UA" sz="17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3742" y="307454"/>
            <a:ext cx="592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VinnytsiaSerif" panose="00000500000000000000" pitchFamily="2" charset="0"/>
                <a:ea typeface="Yu Gothic UI Semilight" panose="020B0400000000000000" pitchFamily="34" charset="-128"/>
              </a:rPr>
              <a:t>В 2024 році проведено капітальний ремонт тепломережі  зі сторони вулиці </a:t>
            </a:r>
            <a:r>
              <a:rPr lang="uk-UA" b="1" dirty="0">
                <a:latin typeface="VinnytsiaSerif" panose="00000500000000000000" pitchFamily="2" charset="0"/>
                <a:ea typeface="Yu Gothic UI Semilight" panose="020B0400000000000000" pitchFamily="34" charset="-128"/>
              </a:rPr>
              <a:t>Запорізька з метою усунення витоку хімічно очищеної води (</a:t>
            </a:r>
            <a:r>
              <a:rPr lang="uk-UA" b="1" dirty="0" smtClean="0">
                <a:latin typeface="VinnytsiaSerif" panose="00000500000000000000" pitchFamily="2" charset="0"/>
                <a:ea typeface="Yu Gothic UI Semilight" panose="020B0400000000000000" pitchFamily="34" charset="-128"/>
              </a:rPr>
              <a:t>замінено 125 метрів труби)</a:t>
            </a:r>
            <a:endParaRPr lang="uk-UA" b="1" dirty="0">
              <a:latin typeface="VinnytsiaSerif" panose="00000500000000000000" pitchFamily="2" charset="0"/>
              <a:ea typeface="Yu Gothic UI Semilight" panose="020B0400000000000000" pitchFamily="34" charset="-128"/>
            </a:endParaRPr>
          </a:p>
        </p:txBody>
      </p:sp>
      <p:pic>
        <p:nvPicPr>
          <p:cNvPr id="1026" name="Picture 2" descr="F:\Стадион\Звіти міська Рада\Звіт директора_Презентація\Фото для презентації 2024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46" y="1419984"/>
            <a:ext cx="2135385" cy="30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Стадион\Звіти міська Рада\Звіт директора_Презентація\Фото для презентації 2024\1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077" y="1419985"/>
            <a:ext cx="1951149" cy="303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Стадион\Звіти міська Рада\Звіт директора_Презентація\Фото для презентації 2024\1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08" y="1419984"/>
            <a:ext cx="2027116" cy="303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Стадион\Звіти міська Рада\Звіт директора_Презентація\Фото для презентації 2024\1.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703" y="1419985"/>
            <a:ext cx="1934325" cy="30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22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5066352" y="3465562"/>
            <a:ext cx="2545691" cy="145495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uk-UA" sz="17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3742" y="255939"/>
            <a:ext cx="592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VinnytsiaSerif" panose="00000500000000000000" pitchFamily="2" charset="0"/>
                <a:ea typeface="Yu Gothic UI Semilight" panose="020B0400000000000000" pitchFamily="34" charset="-128"/>
              </a:rPr>
              <a:t>В 2024 році господарським шляхом проведено поточний ремонт</a:t>
            </a:r>
            <a:r>
              <a:rPr lang="uk-UA" b="1" dirty="0">
                <a:latin typeface="VinnytsiaSerif" panose="00000500000000000000" pitchFamily="2" charset="0"/>
                <a:ea typeface="Yu Gothic UI Semilight" panose="020B0400000000000000" pitchFamily="34" charset="-128"/>
              </a:rPr>
              <a:t> </a:t>
            </a:r>
            <a:r>
              <a:rPr lang="uk-UA" b="1" dirty="0" smtClean="0">
                <a:latin typeface="VinnytsiaSerif" panose="00000500000000000000" pitchFamily="2" charset="0"/>
                <a:ea typeface="Yu Gothic UI Semilight" panose="020B0400000000000000" pitchFamily="34" charset="-128"/>
              </a:rPr>
              <a:t>вестибюля та замінено електричну проводку</a:t>
            </a:r>
            <a:endParaRPr lang="uk-UA" b="1" dirty="0">
              <a:latin typeface="VinnytsiaSerif" panose="00000500000000000000" pitchFamily="2" charset="0"/>
              <a:ea typeface="Yu Gothic UI Semilight" panose="020B0400000000000000" pitchFamily="34" charset="-128"/>
            </a:endParaRPr>
          </a:p>
        </p:txBody>
      </p:sp>
      <p:pic>
        <p:nvPicPr>
          <p:cNvPr id="2050" name="Picture 2" descr="F:\Стадион\Звіти міська Рада\Звіт директора_Презентація\Фото для презентації 2024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5" y="1528810"/>
            <a:ext cx="2041301" cy="311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Стадион\Звіти міська Рада\Звіт директора_Презентація\Фото для презентації 2024\2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600" y="1510350"/>
            <a:ext cx="1968082" cy="31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Стадион\Звіти міська Рада\Звіт директора_Презентація\Фото для презентації 2024\2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489" y="1528810"/>
            <a:ext cx="2118574" cy="314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Стадион\Звіти міська Рада\Звіт директора_Презентація\Фото для презентації 2024\2.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885" y="1528811"/>
            <a:ext cx="1964537" cy="314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39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5066352" y="3465562"/>
            <a:ext cx="2545691" cy="145495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uk-UA" sz="17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3742" y="255939"/>
            <a:ext cx="592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VinnytsiaSerif" panose="00000500000000000000" pitchFamily="2" charset="0"/>
                <a:ea typeface="Yu Gothic UI Semilight" panose="020B0400000000000000" pitchFamily="34" charset="-128"/>
              </a:rPr>
              <a:t>В 2024 році господарським шляхом частково зроблено косметичний ремонт</a:t>
            </a:r>
            <a:r>
              <a:rPr lang="uk-UA" b="1" dirty="0">
                <a:latin typeface="VinnytsiaSerif" panose="00000500000000000000" pitchFamily="2" charset="0"/>
                <a:ea typeface="Yu Gothic UI Semilight" panose="020B0400000000000000" pitchFamily="34" charset="-128"/>
              </a:rPr>
              <a:t> </a:t>
            </a:r>
            <a:r>
              <a:rPr lang="uk-UA" b="1" dirty="0" smtClean="0">
                <a:latin typeface="VinnytsiaSerif" panose="00000500000000000000" pitchFamily="2" charset="0"/>
                <a:ea typeface="Yu Gothic UI Semilight" panose="020B0400000000000000" pitchFamily="34" charset="-128"/>
              </a:rPr>
              <a:t>адміністративного будинку</a:t>
            </a:r>
            <a:endParaRPr lang="uk-UA" b="1" dirty="0">
              <a:latin typeface="VinnytsiaSerif" panose="00000500000000000000" pitchFamily="2" charset="0"/>
              <a:ea typeface="Yu Gothic UI Semilight" panose="020B0400000000000000" pitchFamily="34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79" y="1314221"/>
            <a:ext cx="1809249" cy="229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79" y="3662633"/>
            <a:ext cx="1809249" cy="121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69" y="1314221"/>
            <a:ext cx="2642939" cy="35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823" y="1684076"/>
            <a:ext cx="3420824" cy="256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73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7300" y="163112"/>
            <a:ext cx="7886700" cy="993775"/>
          </a:xfrm>
        </p:spPr>
        <p:txBody>
          <a:bodyPr>
            <a:normAutofit fontScale="90000"/>
          </a:bodyPr>
          <a:lstStyle/>
          <a:p>
            <a:r>
              <a:rPr lang="uk-UA" sz="2400" b="1" dirty="0" smtClean="0">
                <a:latin typeface="VinnytsiaSerif" panose="00000500000000000000" pitchFamily="2" charset="0"/>
              </a:rPr>
              <a:t>Здано </a:t>
            </a:r>
            <a:r>
              <a:rPr lang="uk-UA" sz="2400" b="1" dirty="0">
                <a:latin typeface="VinnytsiaSerif" panose="00000500000000000000" pitchFamily="2" charset="0"/>
              </a:rPr>
              <a:t>в оренду </a:t>
            </a:r>
            <a:r>
              <a:rPr lang="uk-UA" sz="2400" b="1" dirty="0" smtClean="0">
                <a:latin typeface="VinnytsiaSerif" panose="00000500000000000000" pitchFamily="2" charset="0"/>
              </a:rPr>
              <a:t>тимчасову споруду для </a:t>
            </a:r>
            <a:r>
              <a:rPr lang="uk-UA" sz="2400" b="1" dirty="0">
                <a:latin typeface="VinnytsiaSerif" panose="00000500000000000000" pitchFamily="2" charset="0"/>
              </a:rPr>
              <a:t>торгівлі безалкогольними </a:t>
            </a:r>
            <a:r>
              <a:rPr lang="uk-UA" sz="2400" b="1" dirty="0" smtClean="0">
                <a:latin typeface="VinnytsiaSerif" panose="00000500000000000000" pitchFamily="2" charset="0"/>
              </a:rPr>
              <a:t>напоями та приведено візуальний стан об</a:t>
            </a:r>
            <a:r>
              <a:rPr lang="en-US" sz="2400" b="1" dirty="0" smtClean="0">
                <a:latin typeface="VinnytsiaSerif" panose="00000500000000000000" pitchFamily="2" charset="0"/>
              </a:rPr>
              <a:t>’</a:t>
            </a:r>
            <a:r>
              <a:rPr lang="uk-UA" sz="2400" b="1" dirty="0" smtClean="0">
                <a:latin typeface="VinnytsiaSerif" panose="00000500000000000000" pitchFamily="2" charset="0"/>
              </a:rPr>
              <a:t>єкту оренди у відповідність до паспорту прив</a:t>
            </a:r>
            <a:r>
              <a:rPr lang="en-US" sz="2400" b="1" dirty="0" smtClean="0">
                <a:latin typeface="VinnytsiaSerif" panose="00000500000000000000" pitchFamily="2" charset="0"/>
              </a:rPr>
              <a:t>’</a:t>
            </a:r>
            <a:r>
              <a:rPr lang="uk-UA" sz="2400" b="1" dirty="0" err="1" smtClean="0">
                <a:latin typeface="VinnytsiaSerif" panose="00000500000000000000" pitchFamily="2" charset="0"/>
              </a:rPr>
              <a:t>язки</a:t>
            </a:r>
            <a:endParaRPr lang="uk-UA" sz="2400" b="1" dirty="0">
              <a:latin typeface="VinnytsiaSerif" panose="00000500000000000000" pitchFamily="2" charset="0"/>
            </a:endParaRPr>
          </a:p>
        </p:txBody>
      </p:sp>
      <p:pic>
        <p:nvPicPr>
          <p:cNvPr id="3074" name="Picture 2" descr="F:\Стадион\Звіти міська Рада\Звіт директора_Презентація\Фото для презентації 2024\кіоск_фото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07" y="2964827"/>
            <a:ext cx="2580226" cy="186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Стадион\Звіти міська Рада\Звіт директора_Презентація\Фото для презентації 2024\кіоск_фото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06" y="1272832"/>
            <a:ext cx="2580227" cy="164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Стадион\Звіти міська Рада\Звіт директора_Презентація\Фото для презентації 2024\кіоск_фото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03" y="1272832"/>
            <a:ext cx="2640170" cy="35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Стадион\Звіти міська Рада\Звіт директора_Презентація\Фото для презентації 2024\кіоск_фото_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62" y="1272830"/>
            <a:ext cx="2569232" cy="355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71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148" y="292230"/>
            <a:ext cx="6285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VinnytsiaSerif" panose="00000500000000000000" pitchFamily="2" charset="0"/>
              </a:rPr>
              <a:t>Виконано санітарну обрізку аварійних дерев на території паркової зони стадіону</a:t>
            </a:r>
            <a:endParaRPr lang="uk-UA" sz="2000" b="1" dirty="0">
              <a:latin typeface="VinnytsiaSerif" panose="00000500000000000000" pitchFamily="2" charset="0"/>
            </a:endParaRPr>
          </a:p>
        </p:txBody>
      </p:sp>
      <p:pic>
        <p:nvPicPr>
          <p:cNvPr id="4099" name="Picture 3" descr="F:\Стадион\Звіти міська Рада\Звіт директора_Презентація\Фото для презентації 2024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66" y="1300765"/>
            <a:ext cx="1963426" cy="327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Стадион\Звіти міська Рада\Звіт директора_Презентація\Фото для презентації 2024\3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31" y="1300768"/>
            <a:ext cx="2122658" cy="327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Стадион\Звіти міська Рада\Звіт директора_Презентація\Фото для презентації 2024\3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170" y="1300768"/>
            <a:ext cx="2057368" cy="327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22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05013" y="246063"/>
            <a:ext cx="7138987" cy="993775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atin typeface="VinnytsiaSerif" panose="00000500000000000000" pitchFamily="2" charset="0"/>
              </a:rPr>
              <a:t>Проведено поточний ремонт парканів по всій території стадіону та здійснено озеленення  паркової зони</a:t>
            </a:r>
            <a:endParaRPr lang="uk-UA" sz="2400" b="1" dirty="0">
              <a:latin typeface="VinnytsiaSerif" panose="00000500000000000000" pitchFamily="2" charset="0"/>
            </a:endParaRPr>
          </a:p>
        </p:txBody>
      </p:sp>
      <p:pic>
        <p:nvPicPr>
          <p:cNvPr id="5123" name="Picture 3" descr="F:\Стадион\Звіти міська Рада\Звіт директора_Презентація\Фото для презентації 2024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90" y="1623644"/>
            <a:ext cx="1500794" cy="259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Стадион\Звіти міська Рада\Звіт директора_Презентація\Фото для презентації 2024\5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924" y="1623644"/>
            <a:ext cx="1490727" cy="259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Стадион\Звіти міська Рада\Звіт директора_Презентація\Фото для презентації 2024\5.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400" y="1617423"/>
            <a:ext cx="1591476" cy="259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F:\Стадион\Звіти міська Рада\Звіт директора_Презентація\Фото для презентації 2024\5.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1" y="1629863"/>
            <a:ext cx="1779675" cy="25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67" y="1617423"/>
            <a:ext cx="1859006" cy="260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38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3651</TotalTime>
  <Words>504</Words>
  <Application>Microsoft Office PowerPoint</Application>
  <PresentationFormat>Экран (16:9)</PresentationFormat>
  <Paragraphs>62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Презентація  комунального підприємства «Центральний міський  стадіон" 2024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Здано в оренду тимчасову споруду для торгівлі безалкогольними напоями та приведено візуальний стан об’єкту оренди у відповідність до паспорту прив’язки</vt:lpstr>
      <vt:lpstr>Презентация PowerPoint</vt:lpstr>
      <vt:lpstr>Проведено поточний ремонт парканів по всій території стадіону та здійснено озеленення  паркової зони</vt:lpstr>
      <vt:lpstr>Спортивні зали забезпечено портативними зарядними станціями та ліхтарями</vt:lpstr>
      <vt:lpstr>Для забезпечення безбар’єрності встановлено пандуси в спортивних залах</vt:lpstr>
      <vt:lpstr>Презентация PowerPoint</vt:lpstr>
      <vt:lpstr>Тричі за рік проведено ярмарку товарів українських виробників та майстер класи для дітей для допомоги закриття потреб ЗСУ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Мірчук Сергій Валерійович</dc:creator>
  <cp:lastModifiedBy>User</cp:lastModifiedBy>
  <cp:revision>227</cp:revision>
  <cp:lastPrinted>2022-01-19T08:39:44Z</cp:lastPrinted>
  <dcterms:created xsi:type="dcterms:W3CDTF">2020-06-23T09:28:56Z</dcterms:created>
  <dcterms:modified xsi:type="dcterms:W3CDTF">2025-05-01T12:26:38Z</dcterms:modified>
</cp:coreProperties>
</file>